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3" r:id="rId8"/>
    <p:sldId id="266" r:id="rId9"/>
    <p:sldId id="265"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17" autoAdjust="0"/>
  </p:normalViewPr>
  <p:slideViewPr>
    <p:cSldViewPr>
      <p:cViewPr>
        <p:scale>
          <a:sx n="49" d="100"/>
          <a:sy n="49" d="100"/>
        </p:scale>
        <p:origin x="-1986"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AF463A-BC7C-46EE-9F1E-7F377CCA4891}"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EAF463A-BC7C-46EE-9F1E-7F377CCA4891}" type="datetimeFigureOut">
              <a:rPr lang="en-US" smtClean="0"/>
              <a:pPr/>
              <a:t>4/22/2013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483448D-3A78-4528-A469-B745A65DA480}"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1051;&#1072;&#1079;&#1077;&#1088;&#1086;&#1090;&#1077;&#1088;&#1072;&#1087;&#1080;&#1103;.wm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a:bodyPr>
          <a:lstStyle/>
          <a:p>
            <a:r>
              <a:rPr lang="ru-RU" sz="7200" b="1" dirty="0" smtClean="0"/>
              <a:t>Лазер</a:t>
            </a:r>
            <a:endParaRPr lang="ru-RU" sz="7200" b="1" dirty="0"/>
          </a:p>
        </p:txBody>
      </p:sp>
      <p:sp>
        <p:nvSpPr>
          <p:cNvPr id="6" name="Подзаголовок 5"/>
          <p:cNvSpPr>
            <a:spLocks noGrp="1"/>
          </p:cNvSpPr>
          <p:nvPr>
            <p:ph type="subTitle" idx="1"/>
          </p:nvPr>
        </p:nvSpPr>
        <p:spPr>
          <a:xfrm>
            <a:off x="2209800" y="3886200"/>
            <a:ext cx="6705600" cy="2438400"/>
          </a:xfrm>
        </p:spPr>
        <p:txBody>
          <a:bodyPr>
            <a:normAutofit fontScale="92500" lnSpcReduction="20000"/>
          </a:bodyPr>
          <a:lstStyle/>
          <a:p>
            <a:pPr algn="r"/>
            <a:r>
              <a:rPr lang="ru-RU" b="1" dirty="0" smtClean="0"/>
              <a:t>Выполнил ученик 9А класса</a:t>
            </a:r>
          </a:p>
          <a:p>
            <a:pPr algn="r"/>
            <a:r>
              <a:rPr lang="ru-RU" b="1" dirty="0" smtClean="0"/>
              <a:t>МБОУ СОШ № 135 </a:t>
            </a:r>
          </a:p>
          <a:p>
            <a:pPr algn="r"/>
            <a:r>
              <a:rPr lang="ru-RU" b="1" dirty="0"/>
              <a:t>г</a:t>
            </a:r>
            <a:r>
              <a:rPr lang="ru-RU" b="1" dirty="0" smtClean="0"/>
              <a:t>орода Казани РТ</a:t>
            </a:r>
          </a:p>
          <a:p>
            <a:pPr algn="r"/>
            <a:r>
              <a:rPr lang="ru-RU" b="1" dirty="0" err="1" smtClean="0"/>
              <a:t>Загидуллин</a:t>
            </a:r>
            <a:r>
              <a:rPr lang="ru-RU" b="1" dirty="0" smtClean="0"/>
              <a:t>  Кирилл</a:t>
            </a:r>
          </a:p>
          <a:p>
            <a:pPr algn="r"/>
            <a:r>
              <a:rPr lang="ru-RU" b="1" dirty="0" smtClean="0"/>
              <a:t>Руководитель</a:t>
            </a:r>
          </a:p>
          <a:p>
            <a:pPr algn="r"/>
            <a:r>
              <a:rPr lang="ru-RU" b="1" dirty="0" smtClean="0"/>
              <a:t>учитель физики </a:t>
            </a:r>
            <a:r>
              <a:rPr lang="ru-RU" b="1" dirty="0" err="1" smtClean="0"/>
              <a:t>И.Б.Широкова</a:t>
            </a:r>
            <a:r>
              <a:rPr lang="ru-RU" b="1" dirty="0" smtClean="0"/>
              <a:t> </a:t>
            </a:r>
          </a:p>
          <a:p>
            <a:pPr algn="r"/>
            <a:endParaRPr lang="ru-RU" b="1" dirty="0"/>
          </a:p>
        </p:txBody>
      </p:sp>
      <p:pic>
        <p:nvPicPr>
          <p:cNvPr id="4" name="Содержимое 6" descr="images.jpg"/>
          <p:cNvPicPr>
            <a:picLocks noChangeAspect="1"/>
          </p:cNvPicPr>
          <p:nvPr/>
        </p:nvPicPr>
        <p:blipFill>
          <a:blip r:embed="rId2"/>
          <a:stretch>
            <a:fillRect/>
          </a:stretch>
        </p:blipFill>
        <p:spPr>
          <a:xfrm>
            <a:off x="762000" y="0"/>
            <a:ext cx="7696200" cy="32595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762000" y="685800"/>
            <a:ext cx="7543800" cy="5181600"/>
          </a:xfrm>
        </p:spPr>
        <p:txBody>
          <a:bodyPr>
            <a:noAutofit/>
          </a:bodyPr>
          <a:lstStyle/>
          <a:p>
            <a:r>
              <a:rPr lang="ru-RU" sz="1800" b="1" dirty="0" smtClean="0">
                <a:hlinkClick r:id="rId2" action="ppaction://hlinkfile"/>
              </a:rPr>
              <a:t>Сегодня лазер незаменим также и в медицине</a:t>
            </a:r>
            <a:r>
              <a:rPr lang="ru-RU" sz="1800" b="1" dirty="0" smtClean="0"/>
              <a:t>. Он применяется в хирургии, офтальмологии, гинекологии, онкологии и косметической хирургии. Например, при операциях на глазном яблоке лазер способен приваривать отслоившуюся сетчатку не травмируя сам глаз. Лазер может выжигать как доброкачественные, так и злокачественные опухоли. Также его успешно используют в стоматологии для отбеливания зубов и бескровной имплантации. И очень радует перспектива использования луча для остановки кровотечений у людей с малой свертываемостью крови.</a:t>
            </a:r>
          </a:p>
          <a:p>
            <a:r>
              <a:rPr lang="ru-RU" sz="1800" b="1" dirty="0" smtClean="0"/>
              <a:t>Астрономия с помощью лазера также смогла вынести на совершенно иной уровень качество своих исследований. Так, например, с помощью рубиновых лазеров ученые смогли более точно определять расстояние от Земли до других космических тел. Точность картографирования поверхности планет теперь составляет до 1,5 м. А с помощью полупроводниковых лазеров осуществляется связь со спутниками. </a:t>
            </a:r>
            <a:br>
              <a:rPr lang="ru-RU" sz="1800" b="1" dirty="0" smtClean="0"/>
            </a:br>
            <a:endParaRPr lang="ru-RU" sz="1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Лазерная указка.png"/>
          <p:cNvPicPr>
            <a:picLocks noGrp="1" noChangeAspect="1"/>
          </p:cNvPicPr>
          <p:nvPr>
            <p:ph idx="1"/>
          </p:nvPr>
        </p:nvPicPr>
        <p:blipFill>
          <a:blip r:embed="rId2"/>
          <a:stretch>
            <a:fillRect/>
          </a:stretch>
        </p:blipFill>
        <p:spPr>
          <a:xfrm>
            <a:off x="381000" y="304800"/>
            <a:ext cx="8382000" cy="62865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609600"/>
            <a:ext cx="7772400" cy="1828800"/>
          </a:xfrm>
        </p:spPr>
        <p:txBody>
          <a:bodyPr/>
          <a:lstStyle/>
          <a:p>
            <a:r>
              <a:rPr lang="ru-RU" sz="1800" b="1" dirty="0" smtClean="0"/>
              <a:t>Незаменим лазер при геодезических измерениях, а также при регистрации сейсмической активности коры Земли. В геофизике с высокой точностью определяют высоту облаков, исследуют такие явления, как турбулентность и инверсионные следы</a:t>
            </a:r>
          </a:p>
          <a:p>
            <a:endParaRPr lang="ru-RU" dirty="0"/>
          </a:p>
        </p:txBody>
      </p:sp>
      <p:pic>
        <p:nvPicPr>
          <p:cNvPr id="4098" name="Picture 2" descr="C:\Users\кирилл\Desktop\Самолёт.png"/>
          <p:cNvPicPr>
            <a:picLocks noChangeAspect="1" noChangeArrowheads="1"/>
          </p:cNvPicPr>
          <p:nvPr/>
        </p:nvPicPr>
        <p:blipFill>
          <a:blip r:embed="rId2"/>
          <a:srcRect/>
          <a:stretch>
            <a:fillRect/>
          </a:stretch>
        </p:blipFill>
        <p:spPr bwMode="auto">
          <a:xfrm>
            <a:off x="1841770" y="2209800"/>
            <a:ext cx="5334000" cy="3962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idx="1"/>
          </p:nvPr>
        </p:nvSpPr>
        <p:spPr>
          <a:xfrm>
            <a:off x="914400" y="457200"/>
            <a:ext cx="7772400" cy="1828800"/>
          </a:xfrm>
        </p:spPr>
        <p:txBody>
          <a:bodyPr>
            <a:normAutofit/>
          </a:bodyPr>
          <a:lstStyle/>
          <a:p>
            <a:r>
              <a:rPr lang="ru-RU" sz="1800" b="1" dirty="0" smtClean="0"/>
              <a:t>В авиации используют лазерные гироскопы, высотомеры и измерители скорости полета. Немаловажно и то, что лазер помогает точно и правильно посадить самолет, и тем самым обеспечивает безопасность экипажа и пассажиров</a:t>
            </a:r>
            <a:endParaRPr lang="ru-RU" sz="1800" b="1" dirty="0"/>
          </a:p>
        </p:txBody>
      </p:sp>
      <p:pic>
        <p:nvPicPr>
          <p:cNvPr id="5122" name="Picture 2" descr="C:\Users\кирилл\Desktop\Самолёт с лазером.png"/>
          <p:cNvPicPr>
            <a:picLocks noChangeAspect="1" noChangeArrowheads="1"/>
          </p:cNvPicPr>
          <p:nvPr/>
        </p:nvPicPr>
        <p:blipFill>
          <a:blip r:embed="rId2"/>
          <a:srcRect/>
          <a:stretch>
            <a:fillRect/>
          </a:stretch>
        </p:blipFill>
        <p:spPr bwMode="auto">
          <a:xfrm>
            <a:off x="2362200" y="2133600"/>
            <a:ext cx="4267200" cy="392264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914400"/>
            <a:ext cx="7772400" cy="5105400"/>
          </a:xfrm>
        </p:spPr>
        <p:txBody>
          <a:bodyPr>
            <a:normAutofit/>
          </a:bodyPr>
          <a:lstStyle/>
          <a:p>
            <a:r>
              <a:rPr lang="ru-RU" sz="2800" b="1" dirty="0" smtClean="0"/>
              <a:t>Все знают о лазерном прицеле, который повышает точность попадания стрелка в цель. Луч повсеместно применяется в вооружении армий самых разных стран мира. С его помощью не только метко стреляют, но и устраивают помехи противнику и системы обнаружения снайперов, а также разрабатывают методы введения врага в заблуждение. </a:t>
            </a:r>
            <a:endParaRPr lang="ru-RU"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Прицел.jpg"/>
          <p:cNvPicPr>
            <a:picLocks noGrp="1" noChangeAspect="1"/>
          </p:cNvPicPr>
          <p:nvPr>
            <p:ph idx="1"/>
          </p:nvPr>
        </p:nvPicPr>
        <p:blipFill>
          <a:blip r:embed="rId2"/>
          <a:stretch>
            <a:fillRect/>
          </a:stretch>
        </p:blipFill>
        <p:spPr>
          <a:xfrm>
            <a:off x="685800" y="381000"/>
            <a:ext cx="7892815" cy="613745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581400"/>
            <a:ext cx="7391400" cy="2590800"/>
          </a:xfrm>
        </p:spPr>
        <p:txBody>
          <a:bodyPr>
            <a:normAutofit/>
          </a:bodyPr>
          <a:lstStyle/>
          <a:p>
            <a:r>
              <a:rPr lang="ru-RU" sz="2000" b="1" dirty="0" smtClean="0">
                <a:latin typeface="+mn-lt"/>
              </a:rPr>
              <a:t>Лазеры окружают нас и в повседневной жизни. </a:t>
            </a:r>
            <a:br>
              <a:rPr lang="ru-RU" sz="2000" b="1" dirty="0" smtClean="0">
                <a:latin typeface="+mn-lt"/>
              </a:rPr>
            </a:br>
            <a:r>
              <a:rPr lang="ru-RU" sz="2000" b="1" dirty="0" smtClean="0">
                <a:latin typeface="+mn-lt"/>
              </a:rPr>
              <a:t>С их помощью мы прослушиваем компакт-диски, записываем данные, распечатываем информацию на принтерах. Кассиры в супермаркетах лазером считывают </a:t>
            </a:r>
            <a:r>
              <a:rPr lang="ru-RU" sz="2000" b="1" dirty="0" err="1" smtClean="0">
                <a:latin typeface="+mn-lt"/>
              </a:rPr>
              <a:t>штрих-коды</a:t>
            </a:r>
            <a:r>
              <a:rPr lang="ru-RU" sz="2000" b="1" dirty="0" smtClean="0">
                <a:latin typeface="+mn-lt"/>
              </a:rPr>
              <a:t> с продукции. С его помощью добавляют субтитры на экран, с лазерными указками преподаватели объясняют материал. А молодежь вечером восхищается на дискотеке феерическими лазерными шоу.</a:t>
            </a:r>
            <a:endParaRPr lang="ru-RU" sz="2000" b="1" dirty="0">
              <a:latin typeface="+mn-lt"/>
            </a:endParaRPr>
          </a:p>
        </p:txBody>
      </p:sp>
      <p:pic>
        <p:nvPicPr>
          <p:cNvPr id="6" name="Содержимое 3" descr="Лазерный пучок.png"/>
          <p:cNvPicPr>
            <a:picLocks noGrp="1" noChangeAspect="1"/>
          </p:cNvPicPr>
          <p:nvPr>
            <p:ph type="pic" idx="1"/>
          </p:nvPr>
        </p:nvPicPr>
        <p:blipFill>
          <a:blip r:embed="rId2"/>
          <a:srcRect t="21248" b="21248"/>
          <a:stretch>
            <a:fillRect/>
          </a:stretch>
        </p:blipFill>
        <p:spPr/>
      </p:pic>
      <p:sp>
        <p:nvSpPr>
          <p:cNvPr id="3" name="Содержимое 2"/>
          <p:cNvSpPr>
            <a:spLocks noGrp="1"/>
          </p:cNvSpPr>
          <p:nvPr>
            <p:ph type="body" sz="half" idx="2"/>
          </p:nvPr>
        </p:nvSpPr>
        <p:spPr>
          <a:xfrm>
            <a:off x="914400" y="5445824"/>
            <a:ext cx="7315200" cy="1259775"/>
          </a:xfrm>
        </p:spPr>
        <p:txBody>
          <a:bodyPr>
            <a:noAutofit/>
          </a:bodyPr>
          <a:lstStyle/>
          <a:p>
            <a:r>
              <a:rPr lang="ru-RU" sz="1400" dirty="0" smtClean="0"/>
              <a:t/>
            </a:r>
            <a:br>
              <a:rPr lang="ru-RU" sz="1400" dirty="0" smtClean="0"/>
            </a:br>
            <a:endParaRPr lang="ru-RU"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Что такое лазер?</a:t>
            </a:r>
            <a:endParaRPr lang="ru-RU" b="1" dirty="0"/>
          </a:p>
        </p:txBody>
      </p:sp>
      <p:sp>
        <p:nvSpPr>
          <p:cNvPr id="3" name="Содержимое 2"/>
          <p:cNvSpPr>
            <a:spLocks noGrp="1"/>
          </p:cNvSpPr>
          <p:nvPr>
            <p:ph idx="1"/>
          </p:nvPr>
        </p:nvSpPr>
        <p:spPr/>
        <p:txBody>
          <a:bodyPr>
            <a:normAutofit fontScale="92500" lnSpcReduction="20000"/>
          </a:bodyPr>
          <a:lstStyle/>
          <a:p>
            <a:r>
              <a:rPr lang="ru-RU" b="1" dirty="0" err="1" smtClean="0"/>
              <a:t>Ла́зер</a:t>
            </a:r>
            <a:r>
              <a:rPr lang="ru-RU" dirty="0" smtClean="0"/>
              <a:t> (усиление света посредством вынужденного излучения)</a:t>
            </a:r>
          </a:p>
          <a:p>
            <a:endParaRPr lang="ru-RU" dirty="0" smtClean="0"/>
          </a:p>
          <a:p>
            <a:r>
              <a:rPr lang="ru-RU" b="1" dirty="0" smtClean="0"/>
              <a:t>Лазер</a:t>
            </a:r>
            <a:r>
              <a:rPr lang="ru-RU" dirty="0" smtClean="0"/>
              <a:t> - источник электромагнитного излучения видимого, инфракрасного и ультрафиолетового диапазонов, основанный на </a:t>
            </a:r>
            <a:r>
              <a:rPr lang="ru-RU" b="1" dirty="0" smtClean="0"/>
              <a:t>вынужденном излучении</a:t>
            </a:r>
            <a:r>
              <a:rPr lang="ru-RU" dirty="0" smtClean="0"/>
              <a:t> атомов и молекул</a:t>
            </a:r>
          </a:p>
          <a:p>
            <a:endParaRPr lang="ru-RU" b="1" dirty="0" smtClean="0"/>
          </a:p>
          <a:p>
            <a:r>
              <a:rPr lang="ru-RU" b="1" dirty="0" smtClean="0"/>
              <a:t>Лазер - источник света.</a:t>
            </a:r>
            <a:r>
              <a:rPr lang="ru-RU" dirty="0" smtClean="0"/>
              <a:t> По сравнению с другими источниками света лазер обладает рядом уникальных свойств, связанных с </a:t>
            </a:r>
            <a:r>
              <a:rPr lang="ru-RU" b="1" dirty="0" smtClean="0"/>
              <a:t>когерентностью</a:t>
            </a:r>
            <a:r>
              <a:rPr lang="ru-RU" dirty="0" smtClean="0"/>
              <a:t> и высокой направленностью его излучения</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Создание лазера</a:t>
            </a:r>
            <a:endParaRPr lang="ru-RU" b="1" dirty="0"/>
          </a:p>
        </p:txBody>
      </p:sp>
      <p:sp>
        <p:nvSpPr>
          <p:cNvPr id="3" name="Содержимое 2"/>
          <p:cNvSpPr>
            <a:spLocks noGrp="1"/>
          </p:cNvSpPr>
          <p:nvPr>
            <p:ph idx="1"/>
          </p:nvPr>
        </p:nvSpPr>
        <p:spPr/>
        <p:txBody>
          <a:bodyPr>
            <a:normAutofit/>
          </a:bodyPr>
          <a:lstStyle/>
          <a:p>
            <a:endParaRPr lang="ru-RU" sz="1400" dirty="0" smtClean="0"/>
          </a:p>
          <a:p>
            <a:r>
              <a:rPr lang="ru-RU" sz="1600" b="1" dirty="0" smtClean="0"/>
              <a:t>Создание Лазера (1960) и несколько ранее мазера(1955) послужило основой развития нового направления в физике и технике, называется квантовой электроникой. В 1964г. Советским физикам Н. Г. Басову, А. М. Прохорову и Американскому физику Ч. </a:t>
            </a:r>
            <a:r>
              <a:rPr lang="ru-RU" sz="1600" b="1" dirty="0" err="1" smtClean="0"/>
              <a:t>Таунсу</a:t>
            </a:r>
            <a:r>
              <a:rPr lang="ru-RU" sz="1600" b="1" dirty="0" smtClean="0"/>
              <a:t> за работы в области квантовой электроники присуждена Нобелевская премия по физике.</a:t>
            </a:r>
          </a:p>
          <a:p>
            <a:endParaRPr lang="ru-RU" sz="1400" b="1" dirty="0" smtClean="0"/>
          </a:p>
          <a:p>
            <a:r>
              <a:rPr lang="ru-RU" sz="1600" b="1" dirty="0" smtClean="0"/>
              <a:t>Тем временем в лаборатории Николая Геннадьевича Басова разрабатываются мощные лазеры на кристаллах рубина и </a:t>
            </a:r>
            <a:r>
              <a:rPr lang="ru-RU" sz="1600" b="1" dirty="0" err="1" smtClean="0"/>
              <a:t>неодимовом</a:t>
            </a:r>
            <a:r>
              <a:rPr lang="ru-RU" sz="1600" b="1" dirty="0" smtClean="0"/>
              <a:t> стекле, создается мощный </a:t>
            </a:r>
            <a:r>
              <a:rPr lang="ru-RU" sz="1600" b="1" dirty="0" err="1" smtClean="0"/>
              <a:t>фотодиссоционный</a:t>
            </a:r>
            <a:r>
              <a:rPr lang="ru-RU" sz="1600" b="1" dirty="0" smtClean="0"/>
              <a:t> йодный лазер наносекундных импульсов. В 1968 году в лаборатории были получены первые нейтроны при лазерном облучении мишеней из </a:t>
            </a:r>
            <a:r>
              <a:rPr lang="ru-RU" sz="1600" b="1" dirty="0" err="1" smtClean="0"/>
              <a:t>дейтерированного</a:t>
            </a:r>
            <a:r>
              <a:rPr lang="ru-RU" sz="1600" b="1" dirty="0" smtClean="0"/>
              <a:t> лития. Результаты экспериментов послужили мощным стимулом для дальнейшего развития работ по лазерному термоядерному синтезу.</a:t>
            </a:r>
          </a:p>
          <a:p>
            <a:endParaRPr lang="ru-RU" sz="1400" dirty="0" smtClean="0"/>
          </a:p>
          <a:p>
            <a:endParaRPr lang="ru-RU"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762000" y="1371600"/>
            <a:ext cx="7848600" cy="805774"/>
          </a:xfrm>
        </p:spPr>
        <p:txBody>
          <a:bodyPr>
            <a:normAutofit fontScale="90000"/>
          </a:bodyPr>
          <a:lstStyle/>
          <a:p>
            <a:r>
              <a:rPr lang="ru-RU" b="1" dirty="0" smtClean="0"/>
              <a:t>                     советские учёные</a:t>
            </a:r>
            <a:endParaRPr lang="ru-RU" b="1" dirty="0"/>
          </a:p>
        </p:txBody>
      </p:sp>
      <p:sp>
        <p:nvSpPr>
          <p:cNvPr id="15" name="Текст 14"/>
          <p:cNvSpPr>
            <a:spLocks noGrp="1"/>
          </p:cNvSpPr>
          <p:nvPr>
            <p:ph type="body" idx="1"/>
          </p:nvPr>
        </p:nvSpPr>
        <p:spPr/>
        <p:txBody>
          <a:bodyPr>
            <a:normAutofit fontScale="77500" lnSpcReduction="20000"/>
          </a:bodyPr>
          <a:lstStyle/>
          <a:p>
            <a:r>
              <a:rPr lang="ru-RU" dirty="0" smtClean="0"/>
              <a:t>          Николай             Геннадьевич Басов</a:t>
            </a:r>
            <a:endParaRPr lang="ru-RU" dirty="0"/>
          </a:p>
        </p:txBody>
      </p:sp>
      <p:pic>
        <p:nvPicPr>
          <p:cNvPr id="13" name="Содержимое 12" descr="Учёный.png"/>
          <p:cNvPicPr>
            <a:picLocks noGrp="1" noChangeAspect="1"/>
          </p:cNvPicPr>
          <p:nvPr>
            <p:ph sz="half" idx="2"/>
          </p:nvPr>
        </p:nvPicPr>
        <p:blipFill>
          <a:blip r:embed="rId2"/>
          <a:stretch>
            <a:fillRect/>
          </a:stretch>
        </p:blipFill>
        <p:spPr>
          <a:xfrm>
            <a:off x="1066800" y="2514600"/>
            <a:ext cx="3099012" cy="2743200"/>
          </a:xfrm>
        </p:spPr>
      </p:pic>
      <p:sp>
        <p:nvSpPr>
          <p:cNvPr id="16" name="Текст 15"/>
          <p:cNvSpPr>
            <a:spLocks noGrp="1"/>
          </p:cNvSpPr>
          <p:nvPr>
            <p:ph type="body" sz="quarter" idx="3"/>
          </p:nvPr>
        </p:nvSpPr>
        <p:spPr/>
        <p:txBody>
          <a:bodyPr>
            <a:normAutofit fontScale="77500" lnSpcReduction="20000"/>
          </a:bodyPr>
          <a:lstStyle/>
          <a:p>
            <a:r>
              <a:rPr lang="ru-RU" dirty="0" smtClean="0"/>
              <a:t>          Александр Михайлович  Прохоров </a:t>
            </a:r>
            <a:endParaRPr lang="ru-RU" dirty="0"/>
          </a:p>
        </p:txBody>
      </p:sp>
      <p:pic>
        <p:nvPicPr>
          <p:cNvPr id="14" name="Содержимое 13" descr="Учёный2.png"/>
          <p:cNvPicPr>
            <a:picLocks noGrp="1" noChangeAspect="1"/>
          </p:cNvPicPr>
          <p:nvPr>
            <p:ph sz="quarter" idx="4"/>
          </p:nvPr>
        </p:nvPicPr>
        <p:blipFill>
          <a:blip r:embed="rId3"/>
          <a:stretch>
            <a:fillRect/>
          </a:stretch>
        </p:blipFill>
        <p:spPr>
          <a:xfrm>
            <a:off x="5334000" y="2286000"/>
            <a:ext cx="2638793" cy="37629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Устройство лазера</a:t>
            </a:r>
            <a:endParaRPr lang="ru-RU" b="1" dirty="0"/>
          </a:p>
        </p:txBody>
      </p:sp>
      <p:sp>
        <p:nvSpPr>
          <p:cNvPr id="3" name="Содержимое 2"/>
          <p:cNvSpPr>
            <a:spLocks noGrp="1"/>
          </p:cNvSpPr>
          <p:nvPr>
            <p:ph idx="1"/>
          </p:nvPr>
        </p:nvSpPr>
        <p:spPr/>
        <p:txBody>
          <a:bodyPr>
            <a:normAutofit/>
          </a:bodyPr>
          <a:lstStyle/>
          <a:p>
            <a:r>
              <a:rPr lang="ru-RU" sz="1500" b="1" u="sng" dirty="0" smtClean="0"/>
              <a:t>Устройство лазера</a:t>
            </a:r>
            <a:endParaRPr lang="ru-RU" sz="1500" u="sng" dirty="0" smtClean="0"/>
          </a:p>
          <a:p>
            <a:r>
              <a:rPr lang="ru-RU" sz="1500" dirty="0" smtClean="0"/>
              <a:t>На схеме обозначены: 1 — активная среда; 2 — энергия накачки лазера; 3 — непрозрачное </a:t>
            </a:r>
            <a:r>
              <a:rPr lang="ru-RU" sz="1500" u="sng" dirty="0" smtClean="0"/>
              <a:t>зеркало</a:t>
            </a:r>
            <a:r>
              <a:rPr lang="ru-RU" sz="1500" dirty="0" smtClean="0"/>
              <a:t>; 4 — полупрозрачное зеркало; 5 — лазерный луч.</a:t>
            </a:r>
          </a:p>
          <a:p>
            <a:r>
              <a:rPr lang="ru-RU" sz="1500" b="1" dirty="0" smtClean="0"/>
              <a:t>Все лазеры состоят из трёх основных частей:</a:t>
            </a:r>
          </a:p>
          <a:p>
            <a:pPr lvl="0"/>
            <a:r>
              <a:rPr lang="ru-RU" sz="1500" b="1" dirty="0" smtClean="0"/>
              <a:t>активной (рабочей) среды;</a:t>
            </a:r>
          </a:p>
          <a:p>
            <a:pPr lvl="0"/>
            <a:r>
              <a:rPr lang="ru-RU" sz="1500" b="1" dirty="0" smtClean="0"/>
              <a:t>системы накачки (источник энергии);</a:t>
            </a:r>
          </a:p>
          <a:p>
            <a:pPr lvl="0"/>
            <a:r>
              <a:rPr lang="ru-RU" sz="1500" b="1" dirty="0" smtClean="0"/>
              <a:t>оптического резонатора (может отсутствовать, если лазер работает в режиме усилителя).</a:t>
            </a:r>
          </a:p>
          <a:p>
            <a:r>
              <a:rPr lang="ru-RU" sz="1500" b="1" dirty="0" smtClean="0"/>
              <a:t>Каждая из них обеспечивает для работы лазера выполнение своих определённых функций.</a:t>
            </a:r>
          </a:p>
          <a:p>
            <a:endParaRPr lang="ru-RU" dirty="0"/>
          </a:p>
        </p:txBody>
      </p:sp>
      <p:pic>
        <p:nvPicPr>
          <p:cNvPr id="1026" name="Picture 2" descr="C:\Users\кирилл\Desktop\Лазерынй луч.png"/>
          <p:cNvPicPr>
            <a:picLocks noChangeAspect="1" noChangeArrowheads="1"/>
          </p:cNvPicPr>
          <p:nvPr/>
        </p:nvPicPr>
        <p:blipFill>
          <a:blip r:embed="rId2"/>
          <a:srcRect/>
          <a:stretch>
            <a:fillRect/>
          </a:stretch>
        </p:blipFill>
        <p:spPr bwMode="auto">
          <a:xfrm>
            <a:off x="6096000" y="3657600"/>
            <a:ext cx="2667000" cy="179953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381000"/>
            <a:ext cx="7772400" cy="5638800"/>
          </a:xfrm>
        </p:spPr>
        <p:txBody>
          <a:bodyPr>
            <a:normAutofit/>
          </a:bodyPr>
          <a:lstStyle/>
          <a:p>
            <a:r>
              <a:rPr lang="ru-RU" sz="2400" b="1" dirty="0" smtClean="0"/>
              <a:t>Лазер</a:t>
            </a:r>
            <a:r>
              <a:rPr lang="ru-RU" sz="2400" dirty="0" smtClean="0"/>
              <a:t> – это устройство, которое вырабатывает лазерное излучение. Лазерное излучение имеет большую мощность, чем обычный свет, потому что все его лучи имеют одинаковую длину волны и движутся вместе. Благодаря этому лазерные лучи можно сфокусировать, превратив с высокой точностью в узкий пучок. (Лучи обычного света состоят из нескольких длин волн, которые, выходя из источника света, распространяются во всех направлениях.) Лазерный луч можно сфокусировать на такой маленькой площади, что он будет способен сделать 200 отверстий на булавочной головке!</a:t>
            </a:r>
            <a:endParaRPr lang="ru-RU" sz="2400" dirty="0"/>
          </a:p>
        </p:txBody>
      </p:sp>
      <p:pic>
        <p:nvPicPr>
          <p:cNvPr id="1026"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200650"/>
            <a:ext cx="457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28600"/>
            <a:ext cx="7772400" cy="1143000"/>
          </a:xfrm>
        </p:spPr>
        <p:txBody>
          <a:bodyPr/>
          <a:lstStyle/>
          <a:p>
            <a:r>
              <a:rPr lang="ru-RU" b="1" dirty="0" smtClean="0"/>
              <a:t>Виды лазеров</a:t>
            </a:r>
            <a:endParaRPr lang="ru-RU" b="1" dirty="0"/>
          </a:p>
        </p:txBody>
      </p:sp>
      <p:sp>
        <p:nvSpPr>
          <p:cNvPr id="3" name="Содержимое 2"/>
          <p:cNvSpPr>
            <a:spLocks noGrp="1"/>
          </p:cNvSpPr>
          <p:nvPr>
            <p:ph idx="1"/>
          </p:nvPr>
        </p:nvSpPr>
        <p:spPr>
          <a:xfrm>
            <a:off x="762000" y="1752600"/>
            <a:ext cx="7543800" cy="4267200"/>
          </a:xfrm>
        </p:spPr>
        <p:txBody>
          <a:bodyPr>
            <a:noAutofit/>
          </a:bodyPr>
          <a:lstStyle/>
          <a:p>
            <a:pPr>
              <a:buNone/>
            </a:pPr>
            <a:r>
              <a:rPr lang="ru-RU" sz="3600" b="1" u="sng" dirty="0" smtClean="0"/>
              <a:t>Лазеры бывают: </a:t>
            </a:r>
          </a:p>
          <a:p>
            <a:r>
              <a:rPr lang="ru-RU" sz="2000" dirty="0" smtClean="0"/>
              <a:t> </a:t>
            </a:r>
            <a:r>
              <a:rPr lang="ru-RU" sz="2400" b="1" dirty="0" smtClean="0"/>
              <a:t>Газовые</a:t>
            </a:r>
            <a:r>
              <a:rPr lang="ru-RU" sz="2400" dirty="0" smtClean="0"/>
              <a:t> (аргоновые, гелий-неоновые, на </a:t>
            </a:r>
            <a:r>
              <a:rPr lang="ru-RU" sz="2400" dirty="0" err="1" smtClean="0"/>
              <a:t>монооксиде</a:t>
            </a:r>
            <a:r>
              <a:rPr lang="ru-RU" sz="2400" dirty="0" smtClean="0"/>
              <a:t> углерода и углекислом газе, </a:t>
            </a:r>
            <a:r>
              <a:rPr lang="ru-RU" sz="2400" dirty="0" err="1" smtClean="0"/>
              <a:t>эксимерные</a:t>
            </a:r>
            <a:r>
              <a:rPr lang="ru-RU" sz="2400" dirty="0" smtClean="0"/>
              <a:t>).</a:t>
            </a:r>
          </a:p>
          <a:p>
            <a:r>
              <a:rPr lang="ru-RU" sz="2400" dirty="0" smtClean="0"/>
              <a:t>  </a:t>
            </a:r>
            <a:r>
              <a:rPr lang="ru-RU" sz="2400" b="1" dirty="0" smtClean="0"/>
              <a:t>Твердотельные </a:t>
            </a:r>
            <a:r>
              <a:rPr lang="ru-RU" sz="2400" dirty="0" smtClean="0"/>
              <a:t>(</a:t>
            </a:r>
            <a:r>
              <a:rPr lang="ru-RU" sz="2400" dirty="0" err="1" smtClean="0"/>
              <a:t>александритовые</a:t>
            </a:r>
            <a:r>
              <a:rPr lang="ru-RU" sz="2400" dirty="0" smtClean="0"/>
              <a:t>, рубиновые, кристаллические с </a:t>
            </a:r>
            <a:r>
              <a:rPr lang="ru-RU" sz="2400" dirty="0" err="1" smtClean="0"/>
              <a:t>иттербиевым</a:t>
            </a:r>
            <a:r>
              <a:rPr lang="ru-RU" sz="2400" dirty="0" smtClean="0"/>
              <a:t> легированием, </a:t>
            </a:r>
            <a:r>
              <a:rPr lang="ru-RU" sz="2400" dirty="0" err="1" smtClean="0"/>
              <a:t>алюмо-иттриевые</a:t>
            </a:r>
            <a:r>
              <a:rPr lang="ru-RU" sz="2400" dirty="0" smtClean="0"/>
              <a:t>, </a:t>
            </a:r>
            <a:r>
              <a:rPr lang="ru-RU" sz="2400" dirty="0" err="1" smtClean="0"/>
              <a:t>титан-сапфировые</a:t>
            </a:r>
            <a:r>
              <a:rPr lang="ru-RU" sz="2400" dirty="0" smtClean="0"/>
              <a:t>, </a:t>
            </a:r>
            <a:r>
              <a:rPr lang="ru-RU" sz="2400" dirty="0" err="1" smtClean="0"/>
              <a:t>микрочиповые</a:t>
            </a:r>
            <a:r>
              <a:rPr lang="ru-RU" sz="2400" dirty="0" smtClean="0"/>
              <a:t>).</a:t>
            </a:r>
          </a:p>
          <a:p>
            <a:r>
              <a:rPr lang="ru-RU" sz="2400" dirty="0" smtClean="0"/>
              <a:t>  </a:t>
            </a:r>
            <a:r>
              <a:rPr lang="ru-RU" sz="2400" b="1" dirty="0" smtClean="0"/>
              <a:t>Полупроводниковые лазерные диоды</a:t>
            </a:r>
            <a:r>
              <a:rPr lang="ru-RU" sz="2400" dirty="0" smtClean="0"/>
              <a:t> (в указках, принтерах, CD/DVD).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14400" y="5486400"/>
            <a:ext cx="7315200" cy="522288"/>
          </a:xfrm>
        </p:spPr>
        <p:txBody>
          <a:bodyPr>
            <a:normAutofit fontScale="90000"/>
          </a:bodyPr>
          <a:lstStyle/>
          <a:p>
            <a:r>
              <a:rPr lang="ru-RU" sz="5400" b="1" dirty="0" smtClean="0"/>
              <a:t>Применение лазеров</a:t>
            </a:r>
            <a:endParaRPr lang="ru-RU" sz="5400" b="1" dirty="0"/>
          </a:p>
        </p:txBody>
      </p:sp>
      <p:pic>
        <p:nvPicPr>
          <p:cNvPr id="4" name="Содержимое 3" descr="Сварка.jpg"/>
          <p:cNvPicPr>
            <a:picLocks noGrp="1" noChangeAspect="1"/>
          </p:cNvPicPr>
          <p:nvPr>
            <p:ph type="pic" idx="1"/>
          </p:nvPr>
        </p:nvPicPr>
        <p:blipFill>
          <a:blip r:embed="rId2"/>
          <a:srcRect t="4949" b="4949"/>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381000"/>
            <a:ext cx="7772400" cy="5638800"/>
          </a:xfrm>
        </p:spPr>
        <p:txBody>
          <a:bodyPr>
            <a:normAutofit/>
          </a:bodyPr>
          <a:lstStyle/>
          <a:p>
            <a:r>
              <a:rPr lang="ru-RU" sz="2400" b="1" dirty="0" smtClean="0"/>
              <a:t>С помощью лазерных технологий стала возможна сварка, резка, сверление, закалка материалов без появления в них внутреннего напряжения, чего невозможно было достигнуть при механической обработке. Точность такой обработки достигает буквально микрометра, и лазеру без разницы, что именно он обрабатывает – металл или алмаз. В микроэлектронике предпочтительней не пайка соединений, а сварка, и луч лазера отлично справляется со своей задачей. Также существует лазерное охлаждение и намагничивание. Излучатель еще очень успешно применяют в термоядерном синтезе.</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119</TotalTime>
  <Words>647</Words>
  <Application>Microsoft Office PowerPoint</Application>
  <PresentationFormat>Экран (4:3)</PresentationFormat>
  <Paragraphs>44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NewsPrint</vt:lpstr>
      <vt:lpstr>Лазер</vt:lpstr>
      <vt:lpstr>Что такое лазер?</vt:lpstr>
      <vt:lpstr>Создание лазера</vt:lpstr>
      <vt:lpstr>                     советские учёные</vt:lpstr>
      <vt:lpstr>Устройство лазера</vt:lpstr>
      <vt:lpstr>Презентация PowerPoint</vt:lpstr>
      <vt:lpstr>Виды лазеров</vt:lpstr>
      <vt:lpstr>Применение лазеров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Лазеры окружают нас и в повседневной жизни.  С их помощью мы прослушиваем компакт-диски, записываем данные, распечатываем информацию на принтерах. Кассиры в супермаркетах лазером считывают штрих-коды с продукции. С его помощью добавляют субтитры на экран, с лазерными указками преподаватели объясняют материал. А молодежь вечером восхищается на дискотеке феерическими лазерными шоу.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Лазер</dc:title>
  <dc:creator>кирилл</dc:creator>
  <cp:lastModifiedBy>Ирина</cp:lastModifiedBy>
  <cp:revision>19</cp:revision>
  <dcterms:created xsi:type="dcterms:W3CDTF">2013-03-17T14:52:14Z</dcterms:created>
  <dcterms:modified xsi:type="dcterms:W3CDTF">2013-04-22T17:19:57Z</dcterms:modified>
</cp:coreProperties>
</file>